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5" r:id="rId1"/>
    <p:sldMasterId id="2147483707" r:id="rId2"/>
    <p:sldMasterId id="2147483710" r:id="rId3"/>
  </p:sldMasterIdLst>
  <p:notesMasterIdLst>
    <p:notesMasterId r:id="rId12"/>
  </p:notesMasterIdLst>
  <p:sldIdLst>
    <p:sldId id="256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5143500" type="screen16x9"/>
  <p:notesSz cx="6797675" cy="9872663"/>
  <p:embeddedFontLst>
    <p:embeddedFont>
      <p:font typeface="Roboto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3.fntdata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b5bc24562_0_241:notes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g1eb5bc24562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149FD6E0-9D8A-6138-971D-D23CF2E4F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9D02F9D5-506D-E379-50C7-52C39045F2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93368C22-D6A0-3DCF-68EE-986BAD31AB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2095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B449267E-616A-BE9A-4549-7D33B5F99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5CEA3EE2-049C-CCE8-089C-28F0CB0FC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C9F5B294-23D7-0592-5395-7307407252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76036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22E987E4-72F9-0DEC-1CBD-6C05D31B5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2E1EF8FD-2E31-4180-5E54-9AC6AECB1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58A7A809-68A9-315D-B121-308B176A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52207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AF5A6A17-E92A-11A0-B609-952ED3117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C79C6A96-B7B4-172E-DD30-EC4760005F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17D878D6-8C61-B03B-0ADB-75CE8D1D3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9572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8CB978AA-D2CB-1814-D858-09DD06A1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F77899A7-7870-1F06-05E6-CAAECDA3FB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4513CDC8-D9BC-5E72-8042-6824E7DD5B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9383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>
          <a:extLst>
            <a:ext uri="{FF2B5EF4-FFF2-40B4-BE49-F238E27FC236}">
              <a16:creationId xmlns:a16="http://schemas.microsoft.com/office/drawing/2014/main" id="{BC0ECA7B-B042-DF97-6E47-F953A3EDF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1eb5bc24562_0_14:notes">
            <a:extLst>
              <a:ext uri="{FF2B5EF4-FFF2-40B4-BE49-F238E27FC236}">
                <a16:creationId xmlns:a16="http://schemas.microsoft.com/office/drawing/2014/main" id="{471C0F96-5D6D-FAB3-444C-AAD7B2A63B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g1eb5bc24562_0_14:notes">
            <a:extLst>
              <a:ext uri="{FF2B5EF4-FFF2-40B4-BE49-F238E27FC236}">
                <a16:creationId xmlns:a16="http://schemas.microsoft.com/office/drawing/2014/main" id="{07FAEFCB-28E9-C23F-F49D-70528AD2CC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31925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EFAULT SLIDE">
  <p:cSld name="DEFAULT SLIDE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Google Shape;113;p27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" name="Google Shape;114;p27"/>
          <p:cNvCxnSpPr/>
          <p:nvPr/>
        </p:nvCxnSpPr>
        <p:spPr>
          <a:xfrm>
            <a:off x="8372475" y="4593493"/>
            <a:ext cx="0" cy="3717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5" name="Google Shape;115;p27"/>
          <p:cNvSpPr txBox="1">
            <a:spLocks noGrp="1"/>
          </p:cNvSpPr>
          <p:nvPr>
            <p:ph type="title"/>
          </p:nvPr>
        </p:nvSpPr>
        <p:spPr>
          <a:xfrm>
            <a:off x="438150" y="285706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27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7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117" name="Google Shape;117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2425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G-SLIDE OPT-6">
  <p:cSld name="IMG-SLIDE OPT-6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>
            <a:spLocks noGrp="1"/>
          </p:cNvSpPr>
          <p:nvPr>
            <p:ph type="pic" idx="2"/>
          </p:nvPr>
        </p:nvSpPr>
        <p:spPr>
          <a:xfrm>
            <a:off x="0" y="1200150"/>
            <a:ext cx="9144000" cy="27432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20" name="Google Shape;120;p28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1" name="Google Shape;121;p28"/>
          <p:cNvCxnSpPr/>
          <p:nvPr/>
        </p:nvCxnSpPr>
        <p:spPr>
          <a:xfrm>
            <a:off x="8372475" y="4593493"/>
            <a:ext cx="0" cy="3717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5715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123" name="Google Shape;123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2425" y="4660517"/>
            <a:ext cx="447675" cy="23742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8"/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2724300" cy="3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166B3"/>
              </a:buClr>
              <a:buSzPts val="2700"/>
              <a:buFont typeface="Roboto"/>
              <a:buNone/>
              <a:defRPr sz="1800" b="1" i="0" u="none" strike="noStrike" cap="none">
                <a:solidFill>
                  <a:srgbClr val="1166B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LOGO">
  <p:cSld name="TITLE and LOGO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Google Shape;126;p29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7" name="Google Shape;127;p29"/>
          <p:cNvSpPr txBox="1">
            <a:spLocks noGrp="1"/>
          </p:cNvSpPr>
          <p:nvPr>
            <p:ph type="title"/>
          </p:nvPr>
        </p:nvSpPr>
        <p:spPr>
          <a:xfrm>
            <a:off x="438150" y="285706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8" name="Google Shape;12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TOP SLIDE">
  <p:cSld name="DARK TOP SLIDE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/>
          <p:nvPr/>
        </p:nvSpPr>
        <p:spPr>
          <a:xfrm>
            <a:off x="0" y="0"/>
            <a:ext cx="9144000" cy="2571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31" name="Google Shape;131;p30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2" name="Google Shape;132;p30"/>
          <p:cNvCxnSpPr/>
          <p:nvPr/>
        </p:nvCxnSpPr>
        <p:spPr>
          <a:xfrm>
            <a:off x="8372475" y="4593493"/>
            <a:ext cx="0" cy="3717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3" name="Google Shape;133;p30"/>
          <p:cNvSpPr txBox="1">
            <a:spLocks noGrp="1"/>
          </p:cNvSpPr>
          <p:nvPr>
            <p:ph type="title"/>
          </p:nvPr>
        </p:nvSpPr>
        <p:spPr>
          <a:xfrm>
            <a:off x="438150" y="285706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30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7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135" name="Google Shape;135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MIDDLE">
  <p:cSld name="DARK MIDDLE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31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8" name="Google Shape;138;p31"/>
          <p:cNvCxnSpPr/>
          <p:nvPr/>
        </p:nvCxnSpPr>
        <p:spPr>
          <a:xfrm>
            <a:off x="8372475" y="4593493"/>
            <a:ext cx="0" cy="3717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9" name="Google Shape;139;p31"/>
          <p:cNvSpPr txBox="1">
            <a:spLocks noGrp="1"/>
          </p:cNvSpPr>
          <p:nvPr>
            <p:ph type="title"/>
          </p:nvPr>
        </p:nvSpPr>
        <p:spPr>
          <a:xfrm>
            <a:off x="438150" y="285706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7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141" name="Google Shape;141;p31"/>
          <p:cNvSpPr/>
          <p:nvPr/>
        </p:nvSpPr>
        <p:spPr>
          <a:xfrm>
            <a:off x="0" y="1200150"/>
            <a:ext cx="9144000" cy="2743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42" name="Google Shape;142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BOTTOM SLIDE">
  <p:cSld name="DARK BOTTOM SLIDE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2571750"/>
            <a:ext cx="9144000" cy="2571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45" name="Google Shape;145;p32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6" name="Google Shape;146;p32"/>
          <p:cNvCxnSpPr/>
          <p:nvPr/>
        </p:nvCxnSpPr>
        <p:spPr>
          <a:xfrm>
            <a:off x="8372475" y="4593493"/>
            <a:ext cx="0" cy="3717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7" name="Google Shape;147;p32"/>
          <p:cNvSpPr txBox="1">
            <a:spLocks noGrp="1"/>
          </p:cNvSpPr>
          <p:nvPr>
            <p:ph type="title"/>
          </p:nvPr>
        </p:nvSpPr>
        <p:spPr>
          <a:xfrm>
            <a:off x="438150" y="285706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p32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7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149" name="Google Shape;149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52" name="Google Shape;152;p3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100"/>
            </a:lvl9pPr>
          </a:lstStyle>
          <a:p>
            <a:endParaRPr/>
          </a:p>
        </p:txBody>
      </p:sp>
      <p:sp>
        <p:nvSpPr>
          <p:cNvPr id="153" name="Google Shape;153;p3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54" name="Google Shape;154;p3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55" name="Google Shape;155;p3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LOGO">
  <p:cSld name="TITLE and LOGO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3" name="Google Shape;253;p57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4" name="Google Shape;254;p57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pic>
        <p:nvPicPr>
          <p:cNvPr id="255" name="Google Shape;255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TOP SLIDE">
  <p:cSld name="DARK TOP SLIDE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58"/>
          <p:cNvSpPr/>
          <p:nvPr/>
        </p:nvSpPr>
        <p:spPr>
          <a:xfrm>
            <a:off x="0" y="0"/>
            <a:ext cx="9144000" cy="2571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58" name="Google Shape;258;p58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9" name="Google Shape;259;p58"/>
          <p:cNvCxnSpPr/>
          <p:nvPr/>
        </p:nvCxnSpPr>
        <p:spPr>
          <a:xfrm>
            <a:off x="8372475" y="4593493"/>
            <a:ext cx="0" cy="3714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0" name="Google Shape;260;p58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261" name="Google Shape;261;p58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262" name="Google Shape;262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MIDDLE">
  <p:cSld name="DARK MIDDLE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4" name="Google Shape;264;p59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5" name="Google Shape;265;p59"/>
          <p:cNvCxnSpPr/>
          <p:nvPr/>
        </p:nvCxnSpPr>
        <p:spPr>
          <a:xfrm>
            <a:off x="8372475" y="4593493"/>
            <a:ext cx="0" cy="3714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6" name="Google Shape;266;p59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267" name="Google Shape;267;p59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268" name="Google Shape;268;p59"/>
          <p:cNvSpPr/>
          <p:nvPr/>
        </p:nvSpPr>
        <p:spPr>
          <a:xfrm>
            <a:off x="0" y="1200150"/>
            <a:ext cx="9144000" cy="2743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69" name="Google Shape;269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ARK BOTTOM SLIDE">
  <p:cSld name="DARK BOTTOM SLIDE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60"/>
          <p:cNvSpPr/>
          <p:nvPr/>
        </p:nvSpPr>
        <p:spPr>
          <a:xfrm>
            <a:off x="0" y="2571750"/>
            <a:ext cx="9144000" cy="2571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2" name="Google Shape;272;p60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3" name="Google Shape;273;p60"/>
          <p:cNvCxnSpPr/>
          <p:nvPr/>
        </p:nvCxnSpPr>
        <p:spPr>
          <a:xfrm>
            <a:off x="8372475" y="4593493"/>
            <a:ext cx="0" cy="3714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4" name="Google Shape;274;p60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275" name="Google Shape;275;p60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276" name="Google Shape;276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EVICES OPT-7">
  <p:cSld name="DEVICES OPT-7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8" name="Google Shape;278;p61"/>
          <p:cNvCxnSpPr/>
          <p:nvPr/>
        </p:nvCxnSpPr>
        <p:spPr>
          <a:xfrm>
            <a:off x="352425" y="342900"/>
            <a:ext cx="0" cy="5145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9" name="Google Shape;279;p61"/>
          <p:cNvCxnSpPr/>
          <p:nvPr/>
        </p:nvCxnSpPr>
        <p:spPr>
          <a:xfrm>
            <a:off x="8372475" y="4593493"/>
            <a:ext cx="0" cy="3714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0" name="Google Shape;280;p61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27243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23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281" name="Google Shape;281;p61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7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282" name="Google Shape;282;p61"/>
          <p:cNvSpPr>
            <a:spLocks noGrp="1"/>
          </p:cNvSpPr>
          <p:nvPr>
            <p:ph type="pic" idx="2"/>
          </p:nvPr>
        </p:nvSpPr>
        <p:spPr>
          <a:xfrm>
            <a:off x="1001268" y="1394460"/>
            <a:ext cx="3589200" cy="20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283" name="Google Shape;283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6973" y="4645060"/>
            <a:ext cx="447675" cy="259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BACKGROUND IMAGE">
  <p:cSld name="FULL BACKGROUND IMAGE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62"/>
          <p:cNvSpPr>
            <a:spLocks noGrp="1"/>
          </p:cNvSpPr>
          <p:nvPr>
            <p:ph type="pic" idx="2"/>
          </p:nvPr>
        </p:nvSpPr>
        <p:spPr>
          <a:xfrm>
            <a:off x="8283" y="0"/>
            <a:ext cx="60198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EFAULT SLIDE 1">
  <p:cSld name="1_DEFAULT SLIDE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7" name="Google Shape;287;p63"/>
          <p:cNvCxnSpPr/>
          <p:nvPr/>
        </p:nvCxnSpPr>
        <p:spPr>
          <a:xfrm>
            <a:off x="352425" y="342900"/>
            <a:ext cx="0" cy="3873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8" name="Google Shape;288;p63"/>
          <p:cNvCxnSpPr/>
          <p:nvPr/>
        </p:nvCxnSpPr>
        <p:spPr>
          <a:xfrm>
            <a:off x="8372475" y="4593493"/>
            <a:ext cx="0" cy="2778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9" name="Google Shape;289;p63"/>
          <p:cNvSpPr txBox="1">
            <a:spLocks noGrp="1"/>
          </p:cNvSpPr>
          <p:nvPr>
            <p:ph type="title"/>
          </p:nvPr>
        </p:nvSpPr>
        <p:spPr>
          <a:xfrm>
            <a:off x="438150" y="285705"/>
            <a:ext cx="8286900" cy="2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None/>
              <a:defRPr sz="17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0" name="Google Shape;290;p63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Roboto"/>
              <a:buNone/>
              <a:defRPr sz="1100" b="1" i="0" u="none" strike="noStrike" cap="none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</a:t>
            </a:r>
            <a:endParaRPr sz="5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291" name="Google Shape;291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2900" y="4593493"/>
            <a:ext cx="685465" cy="274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96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howto.fbk.eu/supporto/viaggi-e-trasfert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53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64"/>
          <p:cNvSpPr txBox="1"/>
          <p:nvPr/>
        </p:nvSpPr>
        <p:spPr>
          <a:xfrm>
            <a:off x="1354634" y="1831126"/>
            <a:ext cx="66996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Missioni FBK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Basic info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Maggiori dettagli in </a:t>
            </a:r>
            <a:r>
              <a:rPr lang="it-IT" sz="2000" dirty="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FBK HOW TO</a:t>
            </a:r>
            <a:r>
              <a:rPr lang="en" sz="2400" b="1" dirty="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700" dirty="0"/>
          </a:p>
        </p:txBody>
      </p:sp>
      <p:sp>
        <p:nvSpPr>
          <p:cNvPr id="299" name="Google Shape;299;p64"/>
          <p:cNvSpPr/>
          <p:nvPr/>
        </p:nvSpPr>
        <p:spPr>
          <a:xfrm>
            <a:off x="5257800" y="4656207"/>
            <a:ext cx="3810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i="1" dirty="0">
                <a:solidFill>
                  <a:srgbClr val="0070C0"/>
                </a:solidFill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en" sz="1000" i="1" dirty="0">
                <a:solidFill>
                  <a:srgbClr val="0070C0"/>
                </a:solidFill>
                <a:latin typeface="Roboto"/>
                <a:ea typeface="Roboto"/>
                <a:cs typeface="Roboto"/>
                <a:sym typeface="Roboto"/>
              </a:rPr>
              <a:t>upporto.centri</a:t>
            </a:r>
            <a:r>
              <a:rPr lang="en" sz="1000" b="0" i="1" u="none" strike="noStrike" cap="none" dirty="0">
                <a:solidFill>
                  <a:srgbClr val="0070C0"/>
                </a:solidFill>
                <a:latin typeface="Roboto"/>
                <a:ea typeface="Roboto"/>
                <a:cs typeface="Roboto"/>
                <a:sym typeface="Roboto"/>
              </a:rPr>
              <a:t>@fbk.eu </a:t>
            </a:r>
            <a:br>
              <a:rPr lang="en" sz="1000" b="0" i="1" u="none" strike="noStrike" cap="none" dirty="0">
                <a:solidFill>
                  <a:srgbClr val="0070C0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1000" b="0" i="1" u="none" strike="noStrike" cap="none" dirty="0">
                <a:solidFill>
                  <a:srgbClr val="0070C0"/>
                </a:solidFill>
                <a:latin typeface="Roboto"/>
                <a:ea typeface="Roboto"/>
                <a:cs typeface="Roboto"/>
                <a:sym typeface="Roboto"/>
              </a:rPr>
              <a:t>www.fbk.eu</a:t>
            </a:r>
            <a:endParaRPr sz="1000" b="0" i="1" u="none" strike="noStrike" cap="none" dirty="0">
              <a:solidFill>
                <a:srgbClr val="0070C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/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/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U</a:t>
            </a:r>
            <a:r>
              <a:rPr lang="en" sz="4000" dirty="0">
                <a:solidFill>
                  <a:schemeClr val="accent1"/>
                </a:solidFill>
              </a:rPr>
              <a:t>SCITE PER SERVIZIO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2 Comma 3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/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4113BED-0FD1-698F-A7A7-DE8D1083ED93}"/>
              </a:ext>
            </a:extLst>
          </p:cNvPr>
          <p:cNvSpPr txBox="1"/>
          <p:nvPr/>
        </p:nvSpPr>
        <p:spPr>
          <a:xfrm>
            <a:off x="2014293" y="2482126"/>
            <a:ext cx="848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Vitto</a:t>
            </a:r>
            <a:r>
              <a:rPr lang="it-IT" dirty="0"/>
              <a:t> </a:t>
            </a:r>
          </a:p>
        </p:txBody>
      </p:sp>
      <p:sp>
        <p:nvSpPr>
          <p:cNvPr id="3" name="Freccia a destra 2">
            <a:extLst>
              <a:ext uri="{FF2B5EF4-FFF2-40B4-BE49-F238E27FC236}">
                <a16:creationId xmlns:a16="http://schemas.microsoft.com/office/drawing/2014/main" id="{1929BA6F-053F-4871-4CD1-242E19F74FB7}"/>
              </a:ext>
            </a:extLst>
          </p:cNvPr>
          <p:cNvSpPr/>
          <p:nvPr/>
        </p:nvSpPr>
        <p:spPr>
          <a:xfrm>
            <a:off x="3212472" y="24968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B245D92-48AE-3FC7-A05F-00008E0415BC}"/>
              </a:ext>
            </a:extLst>
          </p:cNvPr>
          <p:cNvSpPr txBox="1"/>
          <p:nvPr/>
        </p:nvSpPr>
        <p:spPr>
          <a:xfrm>
            <a:off x="4389120" y="2585301"/>
            <a:ext cx="2003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solo </a:t>
            </a:r>
            <a:r>
              <a:rPr lang="it-IT" dirty="0" err="1"/>
              <a:t>tesseraFBK</a:t>
            </a:r>
            <a:r>
              <a:rPr lang="it-IT" dirty="0"/>
              <a:t> </a:t>
            </a:r>
            <a:r>
              <a:rPr lang="it-IT" dirty="0" err="1"/>
              <a:t>upDay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26B0BE5-E400-4328-CEA2-C6459FA46D8E}"/>
              </a:ext>
            </a:extLst>
          </p:cNvPr>
          <p:cNvSpPr txBox="1"/>
          <p:nvPr/>
        </p:nvSpPr>
        <p:spPr>
          <a:xfrm>
            <a:off x="1661145" y="3267523"/>
            <a:ext cx="1554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Trasporto </a:t>
            </a:r>
            <a:r>
              <a:rPr lang="it-IT" dirty="0"/>
              <a:t> </a:t>
            </a:r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6D13737E-CCAE-8DC9-5DCE-7CA01AA7AB3C}"/>
              </a:ext>
            </a:extLst>
          </p:cNvPr>
          <p:cNvSpPr/>
          <p:nvPr/>
        </p:nvSpPr>
        <p:spPr>
          <a:xfrm>
            <a:off x="3184094" y="33052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837074E-9CCE-B078-6F57-F885AF3C8868}"/>
              </a:ext>
            </a:extLst>
          </p:cNvPr>
          <p:cNvSpPr txBox="1"/>
          <p:nvPr/>
        </p:nvSpPr>
        <p:spPr>
          <a:xfrm>
            <a:off x="4348085" y="3344466"/>
            <a:ext cx="2003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Automezzi FBK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B4C2621-29FB-2B04-6035-C3B3F194B108}"/>
              </a:ext>
            </a:extLst>
          </p:cNvPr>
          <p:cNvSpPr txBox="1"/>
          <p:nvPr/>
        </p:nvSpPr>
        <p:spPr>
          <a:xfrm>
            <a:off x="829266" y="1254815"/>
            <a:ext cx="7201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Nessun rimborso nel Comune di Trento</a:t>
            </a:r>
          </a:p>
          <a:p>
            <a:pPr algn="ctr"/>
            <a:r>
              <a:rPr lang="it-IT" sz="2400" dirty="0"/>
              <a:t>Non va fatta richiesta missione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8DFC9873-4181-1B39-EEDD-6B8CB6974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51B6A4E4-FC64-D87F-8922-64A7B48F35B5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8AAA416C-631C-4609-088E-876582B1A4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MISSIONI SELF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3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F9966A4F-08F6-BDE1-33BC-033930D2F1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E9E9B0-BC14-5E6A-326E-5C7E5041C912}"/>
              </a:ext>
            </a:extLst>
          </p:cNvPr>
          <p:cNvSpPr txBox="1"/>
          <p:nvPr/>
        </p:nvSpPr>
        <p:spPr>
          <a:xfrm>
            <a:off x="2333297" y="2400145"/>
            <a:ext cx="2197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Commesse a rendicontazione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C29B36F-4AA4-65F2-0AF0-3B4EAF164C62}"/>
              </a:ext>
            </a:extLst>
          </p:cNvPr>
          <p:cNvSpPr txBox="1"/>
          <p:nvPr/>
        </p:nvSpPr>
        <p:spPr>
          <a:xfrm>
            <a:off x="829266" y="1254815"/>
            <a:ext cx="7201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Gestione autonoma dall’organizzazione al rimborso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84A4467-ED46-0072-F2C3-09E54455FE10}"/>
              </a:ext>
            </a:extLst>
          </p:cNvPr>
          <p:cNvSpPr txBox="1"/>
          <p:nvPr/>
        </p:nvSpPr>
        <p:spPr>
          <a:xfrm>
            <a:off x="2356942" y="2891462"/>
            <a:ext cx="1376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Altre commesse</a:t>
            </a:r>
            <a:endParaRPr lang="it-IT" sz="24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91BCFDA-05C0-65BC-5FFA-39EB408A2A9B}"/>
              </a:ext>
            </a:extLst>
          </p:cNvPr>
          <p:cNvSpPr txBox="1"/>
          <p:nvPr/>
        </p:nvSpPr>
        <p:spPr>
          <a:xfrm>
            <a:off x="2356942" y="3516506"/>
            <a:ext cx="41463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Aggiunta ferie dopo l’impegno di lavoro (va sempre conservata prova della differenza di costo – salvare screenshot -)</a:t>
            </a:r>
            <a:endParaRPr lang="it-IT" sz="2400" dirty="0"/>
          </a:p>
          <a:p>
            <a:endParaRPr lang="it-IT" sz="12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D8DFFF2-7553-031D-F745-302DFD2C6E60}"/>
              </a:ext>
            </a:extLst>
          </p:cNvPr>
          <p:cNvSpPr txBox="1"/>
          <p:nvPr/>
        </p:nvSpPr>
        <p:spPr>
          <a:xfrm>
            <a:off x="2333297" y="4322075"/>
            <a:ext cx="4146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Senza costi</a:t>
            </a:r>
            <a:endParaRPr lang="it-IT" sz="24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AA955E9-4BC2-B80C-2A13-713DBEB041AF}"/>
              </a:ext>
            </a:extLst>
          </p:cNvPr>
          <p:cNvSpPr txBox="1"/>
          <p:nvPr/>
        </p:nvSpPr>
        <p:spPr>
          <a:xfrm>
            <a:off x="5861619" y="2396944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≤ € 200</a:t>
            </a:r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CFEA0162-3A86-7BA2-E2DE-BE325BEF6FAD}"/>
              </a:ext>
            </a:extLst>
          </p:cNvPr>
          <p:cNvSpPr/>
          <p:nvPr/>
        </p:nvSpPr>
        <p:spPr>
          <a:xfrm>
            <a:off x="4659747" y="23144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636F4FD-3D15-25F1-D4F4-F393518DE8A4}"/>
              </a:ext>
            </a:extLst>
          </p:cNvPr>
          <p:cNvSpPr txBox="1"/>
          <p:nvPr/>
        </p:nvSpPr>
        <p:spPr>
          <a:xfrm>
            <a:off x="5861619" y="2997564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≤ € 1000</a:t>
            </a:r>
          </a:p>
        </p:txBody>
      </p: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342529B8-9A4A-C10B-9365-42DC2C21B736}"/>
              </a:ext>
            </a:extLst>
          </p:cNvPr>
          <p:cNvSpPr/>
          <p:nvPr/>
        </p:nvSpPr>
        <p:spPr>
          <a:xfrm>
            <a:off x="4659747" y="29261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23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2690D714-306F-2902-0E39-1EF6530C2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7BF4500D-7186-C18B-20BD-6C11A9B621EF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A1A04B2E-CF98-0CD8-F749-04B4753C43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DURATA MISSIONE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5 Comma 1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56829B87-5C0C-2969-0AF3-420CF28384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2842310-005F-AC8A-8F85-122C522C44C1}"/>
              </a:ext>
            </a:extLst>
          </p:cNvPr>
          <p:cNvSpPr txBox="1"/>
          <p:nvPr/>
        </p:nvSpPr>
        <p:spPr>
          <a:xfrm>
            <a:off x="573866" y="1625130"/>
            <a:ext cx="32130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da DATA e ORA PARTENZA Sede di lavoro </a:t>
            </a:r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0513138-70E7-5DAC-BC3C-162FEF2DC1C3}"/>
              </a:ext>
            </a:extLst>
          </p:cNvPr>
          <p:cNvSpPr txBox="1"/>
          <p:nvPr/>
        </p:nvSpPr>
        <p:spPr>
          <a:xfrm>
            <a:off x="573866" y="2261434"/>
            <a:ext cx="1391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Aggiunta FERIE</a:t>
            </a:r>
            <a:endParaRPr lang="it-IT" sz="24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90D1C48-95CA-56BF-FE53-D2F25A3B75A8}"/>
              </a:ext>
            </a:extLst>
          </p:cNvPr>
          <p:cNvSpPr txBox="1"/>
          <p:nvPr/>
        </p:nvSpPr>
        <p:spPr>
          <a:xfrm>
            <a:off x="1269394" y="4108188"/>
            <a:ext cx="6453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Sempre richiesta TIMBRATURA per partenze dopo ore 12 e RIENTRO entro le ore 11.59</a:t>
            </a:r>
            <a:endParaRPr lang="it-IT" sz="2400" dirty="0"/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CA06E43B-8C51-E33A-FF35-C2241ADDA564}"/>
              </a:ext>
            </a:extLst>
          </p:cNvPr>
          <p:cNvSpPr/>
          <p:nvPr/>
        </p:nvSpPr>
        <p:spPr>
          <a:xfrm>
            <a:off x="3827328" y="152779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BE45429-6B4C-AEE9-C374-C09424AA33A5}"/>
              </a:ext>
            </a:extLst>
          </p:cNvPr>
          <p:cNvSpPr txBox="1"/>
          <p:nvPr/>
        </p:nvSpPr>
        <p:spPr>
          <a:xfrm>
            <a:off x="5012122" y="2193812"/>
            <a:ext cx="380896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Sì ma solo dopo impegno di lavoro</a:t>
            </a:r>
          </a:p>
          <a:p>
            <a:r>
              <a:rPr lang="it-IT" sz="1000" dirty="0"/>
              <a:t>Costi trasporto ritorno riconosciuti se ≤ (va sempre conservata prova del costo maggiore o uguale)</a:t>
            </a:r>
          </a:p>
        </p:txBody>
      </p: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E05899B6-4BB0-A787-01A5-7E3D6D81DE8D}"/>
              </a:ext>
            </a:extLst>
          </p:cNvPr>
          <p:cNvSpPr/>
          <p:nvPr/>
        </p:nvSpPr>
        <p:spPr>
          <a:xfrm>
            <a:off x="3835690" y="21708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90C8391-A65F-0E91-5978-82C1C97951EC}"/>
              </a:ext>
            </a:extLst>
          </p:cNvPr>
          <p:cNvSpPr txBox="1"/>
          <p:nvPr/>
        </p:nvSpPr>
        <p:spPr>
          <a:xfrm>
            <a:off x="4975650" y="1645360"/>
            <a:ext cx="319368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dirty="0"/>
              <a:t>a DATA e ORA RITORNO Sede di lavoro</a:t>
            </a:r>
          </a:p>
          <a:p>
            <a:r>
              <a:rPr lang="it-IT" sz="1000" dirty="0"/>
              <a:t>Max 1 g prima max 1g dopo</a:t>
            </a:r>
          </a:p>
          <a:p>
            <a:r>
              <a:rPr lang="it-IT" sz="1200" dirty="0"/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8E3325F-5576-F190-173E-AD3BB85DBE53}"/>
              </a:ext>
            </a:extLst>
          </p:cNvPr>
          <p:cNvSpPr txBox="1"/>
          <p:nvPr/>
        </p:nvSpPr>
        <p:spPr>
          <a:xfrm>
            <a:off x="573866" y="2897738"/>
            <a:ext cx="1586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SMARTWORKING</a:t>
            </a:r>
            <a:endParaRPr lang="it-IT" sz="2400" dirty="0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DB91D897-CF75-B036-4614-8322AB5990C0}"/>
              </a:ext>
            </a:extLst>
          </p:cNvPr>
          <p:cNvSpPr/>
          <p:nvPr/>
        </p:nvSpPr>
        <p:spPr>
          <a:xfrm>
            <a:off x="3827328" y="27664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38C0A28-E386-FECB-2CD8-374DF407D9D9}"/>
              </a:ext>
            </a:extLst>
          </p:cNvPr>
          <p:cNvSpPr txBox="1"/>
          <p:nvPr/>
        </p:nvSpPr>
        <p:spPr>
          <a:xfrm>
            <a:off x="5040898" y="2774627"/>
            <a:ext cx="378018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Sì per brevi periodi ma NO COSTI a rimborso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/>
              <a:t>NO costi viaggio per recarsi dalla sede di lavoro al luogo dove si svolge </a:t>
            </a:r>
            <a:r>
              <a:rPr lang="it-IT" sz="800" dirty="0" err="1"/>
              <a:t>sw</a:t>
            </a:r>
            <a:r>
              <a:rPr lang="it-IT" sz="800" dirty="0"/>
              <a:t> o tornare dal luogo dove si svolge lo </a:t>
            </a:r>
            <a:r>
              <a:rPr lang="it-IT" sz="800" dirty="0" err="1"/>
              <a:t>sw</a:t>
            </a:r>
            <a:r>
              <a:rPr lang="it-IT" sz="800" dirty="0"/>
              <a:t> alla sede di lavoro, anche se coincide con il luogo dell'impegno di lavoro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/>
              <a:t>Sì vitto-trasporti locali e pernottamento solo relativi alle date dell'effettivo e comprovato impegno di lavoro + viaggio da luogo di </a:t>
            </a:r>
            <a:r>
              <a:rPr lang="it-IT" sz="800" dirty="0" err="1"/>
              <a:t>sw</a:t>
            </a:r>
            <a:r>
              <a:rPr lang="it-IT" sz="800" dirty="0"/>
              <a:t> a luogo impegno di lavoro e ritorno solo se economicamente più conveniente di una regolare partenza da sede di lavoro (salvare preventivo)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/>
              <a:t>DATE DA INSERIRE solo per impegno di lavoro (NO date </a:t>
            </a:r>
            <a:r>
              <a:rPr lang="it-IT" sz="800" dirty="0" err="1"/>
              <a:t>sw</a:t>
            </a:r>
            <a:r>
              <a:rPr lang="it-IT" sz="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672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839EF064-FA87-A733-9B66-90CB5B4A7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78635875-2E19-EBF5-6F99-94372C03DD44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3CA65704-7417-F0CA-3165-9BC011EBF0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SEDE PARTENZA MISSIONE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5 Comma 2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FA9F298B-6518-C1C2-8292-3EDF17BA22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F1B45B9-D7DB-3454-E893-D2DBACAFA170}"/>
              </a:ext>
            </a:extLst>
          </p:cNvPr>
          <p:cNvSpPr txBox="1"/>
          <p:nvPr/>
        </p:nvSpPr>
        <p:spPr>
          <a:xfrm>
            <a:off x="2072770" y="2048193"/>
            <a:ext cx="4124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SEMPRE da Sede di lavoro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D0CC2BB-8434-2BDB-CC72-C9AA0CFE0EB5}"/>
              </a:ext>
            </a:extLst>
          </p:cNvPr>
          <p:cNvSpPr txBox="1"/>
          <p:nvPr/>
        </p:nvSpPr>
        <p:spPr>
          <a:xfrm>
            <a:off x="2705363" y="3031588"/>
            <a:ext cx="4972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Ammesse partenze da Sede ≠ se costo ≤ </a:t>
            </a:r>
          </a:p>
          <a:p>
            <a:r>
              <a:rPr lang="it-IT" sz="1200" dirty="0"/>
              <a:t>(va sempre conservata prova della differenza di costo – salvare screenshot -)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2258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7DB425C4-ADA2-BEB8-D4EC-1C35BB92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1DCD68F3-083C-EA2F-D0E3-0C413D8FF8A1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21D47A4E-2DBE-1398-B8DB-EC938469CF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TRASPORTI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7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0A5EAFA9-BE1F-3386-9770-394B43CF04D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A5EBB09-F28A-C825-BCF1-103F238E7CF8}"/>
              </a:ext>
            </a:extLst>
          </p:cNvPr>
          <p:cNvSpPr txBox="1"/>
          <p:nvPr/>
        </p:nvSpPr>
        <p:spPr>
          <a:xfrm>
            <a:off x="1945466" y="1660035"/>
            <a:ext cx="1485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MEZZI ORDINARI</a:t>
            </a:r>
            <a:endParaRPr lang="it-IT" sz="2400" b="1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BFFE0485-EF9D-5F88-CAB2-148C5ED73D7E}"/>
              </a:ext>
            </a:extLst>
          </p:cNvPr>
          <p:cNvSpPr/>
          <p:nvPr/>
        </p:nvSpPr>
        <p:spPr>
          <a:xfrm>
            <a:off x="3701157" y="16011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2738170-4A53-B261-F3A1-891CF2EAC3B9}"/>
              </a:ext>
            </a:extLst>
          </p:cNvPr>
          <p:cNvSpPr txBox="1"/>
          <p:nvPr/>
        </p:nvSpPr>
        <p:spPr>
          <a:xfrm>
            <a:off x="4945012" y="1335593"/>
            <a:ext cx="3085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err="1"/>
              <a:t>AutoFBK</a:t>
            </a:r>
            <a:r>
              <a:rPr lang="it-IT" sz="1200" dirty="0"/>
              <a:t> </a:t>
            </a:r>
          </a:p>
          <a:p>
            <a:r>
              <a:rPr lang="it-IT" sz="1200" dirty="0"/>
              <a:t>Auto personale km ≤ 500 </a:t>
            </a:r>
          </a:p>
          <a:p>
            <a:r>
              <a:rPr lang="it-IT" sz="1200" dirty="0"/>
              <a:t>Treno (2°classe / economy – 1°cl /business se costo ≤ 2°cl/ business)</a:t>
            </a:r>
          </a:p>
          <a:p>
            <a:r>
              <a:rPr lang="it-IT" sz="1200" dirty="0"/>
              <a:t>Bus</a:t>
            </a:r>
          </a:p>
          <a:p>
            <a:r>
              <a:rPr lang="it-IT" sz="1200" dirty="0"/>
              <a:t>Aereo (no Business)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7F817F7-48A2-1A6A-D9EB-475742E9C391}"/>
              </a:ext>
            </a:extLst>
          </p:cNvPr>
          <p:cNvSpPr txBox="1"/>
          <p:nvPr/>
        </p:nvSpPr>
        <p:spPr>
          <a:xfrm>
            <a:off x="1787811" y="2775580"/>
            <a:ext cx="19833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MEZZI STRAORDINARI</a:t>
            </a:r>
          </a:p>
          <a:p>
            <a:r>
              <a:rPr lang="it-IT" sz="1000" dirty="0"/>
              <a:t>ammessi solo se motivati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4DC06D28-4C00-5DDB-6879-7E42BA5E3E98}"/>
              </a:ext>
            </a:extLst>
          </p:cNvPr>
          <p:cNvSpPr/>
          <p:nvPr/>
        </p:nvSpPr>
        <p:spPr>
          <a:xfrm>
            <a:off x="3709519" y="27755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FDB90CD-B116-D901-F7FF-0AE7EDB3B663}"/>
              </a:ext>
            </a:extLst>
          </p:cNvPr>
          <p:cNvSpPr txBox="1"/>
          <p:nvPr/>
        </p:nvSpPr>
        <p:spPr>
          <a:xfrm>
            <a:off x="5001873" y="2807767"/>
            <a:ext cx="2392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Taxi</a:t>
            </a:r>
          </a:p>
          <a:p>
            <a:r>
              <a:rPr lang="it-IT" sz="1200" dirty="0"/>
              <a:t>Auto personale km ≥ 500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F46255A-FD8D-66C9-71B4-DB64D967BE8E}"/>
              </a:ext>
            </a:extLst>
          </p:cNvPr>
          <p:cNvSpPr txBox="1"/>
          <p:nvPr/>
        </p:nvSpPr>
        <p:spPr>
          <a:xfrm>
            <a:off x="1365294" y="3588529"/>
            <a:ext cx="6104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Rimborso su presentazione di biglietti anche e-ticket intestati al viaggiatore</a:t>
            </a:r>
          </a:p>
          <a:p>
            <a:r>
              <a:rPr lang="it-IT" dirty="0"/>
              <a:t>Carte d’imbarco sempre da conservare per commesse a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284066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255F3CB9-CB72-DA6D-D65A-297056020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016300C6-0F32-A17A-E923-C679855D157F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797BE0DA-9F36-5E9F-03A1-D8D3A269C8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ALLOGGIO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9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07E601AD-DA2A-6749-E2C3-A2275B17A56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2FC2C68-FBC7-FE57-57F2-17165941061A}"/>
              </a:ext>
            </a:extLst>
          </p:cNvPr>
          <p:cNvSpPr txBox="1"/>
          <p:nvPr/>
        </p:nvSpPr>
        <p:spPr>
          <a:xfrm>
            <a:off x="1945466" y="1660035"/>
            <a:ext cx="1485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HOTEL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0086B3A2-7707-10F9-FFE7-49EA355A558D}"/>
              </a:ext>
            </a:extLst>
          </p:cNvPr>
          <p:cNvSpPr/>
          <p:nvPr/>
        </p:nvSpPr>
        <p:spPr>
          <a:xfrm>
            <a:off x="3701157" y="16011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710D78E8-29B8-71C2-6548-B2C1B2F0AB05}"/>
              </a:ext>
            </a:extLst>
          </p:cNvPr>
          <p:cNvSpPr/>
          <p:nvPr/>
        </p:nvSpPr>
        <p:spPr>
          <a:xfrm>
            <a:off x="3709519" y="27755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874D653-811C-E3B8-34AF-242318459DC4}"/>
              </a:ext>
            </a:extLst>
          </p:cNvPr>
          <p:cNvSpPr txBox="1"/>
          <p:nvPr/>
        </p:nvSpPr>
        <p:spPr>
          <a:xfrm>
            <a:off x="4950145" y="1629242"/>
            <a:ext cx="2453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Necessaria FATTURA intestata al Solo viaggiatore (NO dati FBK)</a:t>
            </a:r>
          </a:p>
          <a:p>
            <a:endParaRPr lang="it-IT" sz="12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E770B05-D6A9-B90E-7A7E-3DFB7F4DE580}"/>
              </a:ext>
            </a:extLst>
          </p:cNvPr>
          <p:cNvSpPr txBox="1"/>
          <p:nvPr/>
        </p:nvSpPr>
        <p:spPr>
          <a:xfrm>
            <a:off x="1945466" y="2779582"/>
            <a:ext cx="1485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AIRBNB, Booking.com…..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67B04F0-EC0A-0E47-5C6B-3A0604996C3D}"/>
              </a:ext>
            </a:extLst>
          </p:cNvPr>
          <p:cNvSpPr txBox="1"/>
          <p:nvPr/>
        </p:nvSpPr>
        <p:spPr>
          <a:xfrm>
            <a:off x="2393410" y="3979911"/>
            <a:ext cx="5612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COSTO MAX </a:t>
            </a:r>
            <a:r>
              <a:rPr lang="it-IT" sz="1200" dirty="0"/>
              <a:t>Italia </a:t>
            </a:r>
            <a:r>
              <a:rPr lang="it-IT" sz="1200"/>
              <a:t>€250 </a:t>
            </a:r>
            <a:r>
              <a:rPr lang="it-IT" sz="1200" dirty="0"/>
              <a:t>al g / Estero € 300 al g</a:t>
            </a:r>
          </a:p>
          <a:p>
            <a:endParaRPr lang="it-IT" sz="12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251726A-6DE5-1847-8A61-C5F9A5600D66}"/>
              </a:ext>
            </a:extLst>
          </p:cNvPr>
          <p:cNvSpPr txBox="1"/>
          <p:nvPr/>
        </p:nvSpPr>
        <p:spPr>
          <a:xfrm>
            <a:off x="5056300" y="2879973"/>
            <a:ext cx="2794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Sì necessaria RICEVUTA intestata al Solo viaggiatore (NO dati FBK, no solo conferme prenotazioni ma da presentare sempre conferma + ricevuta)</a:t>
            </a:r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67989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>
          <a:extLst>
            <a:ext uri="{FF2B5EF4-FFF2-40B4-BE49-F238E27FC236}">
              <a16:creationId xmlns:a16="http://schemas.microsoft.com/office/drawing/2014/main" id="{4033ACC7-8470-55C9-D6D4-7C45E62CD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70">
            <a:extLst>
              <a:ext uri="{FF2B5EF4-FFF2-40B4-BE49-F238E27FC236}">
                <a16:creationId xmlns:a16="http://schemas.microsoft.com/office/drawing/2014/main" id="{C5937F02-F756-21E6-9E4E-0270E646289F}"/>
              </a:ext>
            </a:extLst>
          </p:cNvPr>
          <p:cNvSpPr txBox="1"/>
          <p:nvPr/>
        </p:nvSpPr>
        <p:spPr>
          <a:xfrm>
            <a:off x="1213963" y="468038"/>
            <a:ext cx="28083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70">
            <a:extLst>
              <a:ext uri="{FF2B5EF4-FFF2-40B4-BE49-F238E27FC236}">
                <a16:creationId xmlns:a16="http://schemas.microsoft.com/office/drawing/2014/main" id="{907F4D0C-CE3D-A70E-3DC5-845C1697A3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7355400" cy="73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spAutoFit/>
          </a:bodyPr>
          <a:lstStyle/>
          <a:p>
            <a:pPr lvl="0">
              <a:buClr>
                <a:srgbClr val="1166B3"/>
              </a:buClr>
              <a:buSzPts val="2700"/>
            </a:pPr>
            <a:r>
              <a:rPr lang="it-IT" sz="4000" dirty="0">
                <a:solidFill>
                  <a:schemeClr val="accent1"/>
                </a:solidFill>
              </a:rPr>
              <a:t>VITTO</a:t>
            </a:r>
            <a:br>
              <a:rPr lang="en" sz="2000" dirty="0">
                <a:solidFill>
                  <a:schemeClr val="accent1"/>
                </a:solidFill>
              </a:rPr>
            </a:br>
            <a:r>
              <a:rPr lang="it-IT" sz="1000" b="0" dirty="0">
                <a:solidFill>
                  <a:schemeClr val="bg2"/>
                </a:solidFill>
              </a:rPr>
              <a:t>(Art. 9 Regolamento Missioni)</a:t>
            </a:r>
            <a:endParaRPr sz="1000" b="0" dirty="0">
              <a:solidFill>
                <a:schemeClr val="bg2"/>
              </a:solidFill>
            </a:endParaRPr>
          </a:p>
        </p:txBody>
      </p:sp>
      <p:sp>
        <p:nvSpPr>
          <p:cNvPr id="531" name="Google Shape;531;p70">
            <a:extLst>
              <a:ext uri="{FF2B5EF4-FFF2-40B4-BE49-F238E27FC236}">
                <a16:creationId xmlns:a16="http://schemas.microsoft.com/office/drawing/2014/main" id="{EB555D1C-5B6A-9B0F-01E9-75F2A84C2D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58200" y="4536343"/>
            <a:ext cx="866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page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0</a:t>
            </a: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9600B0-DB1C-9980-1060-D022B550895C}"/>
              </a:ext>
            </a:extLst>
          </p:cNvPr>
          <p:cNvSpPr txBox="1"/>
          <p:nvPr/>
        </p:nvSpPr>
        <p:spPr>
          <a:xfrm>
            <a:off x="1314844" y="1660035"/>
            <a:ext cx="211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Ricevute FISCALI</a:t>
            </a:r>
          </a:p>
          <a:p>
            <a:r>
              <a:rPr lang="it-IT" sz="1200" b="1" dirty="0"/>
              <a:t>per il Solo Viaggiatore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C9DC6C4C-B37E-B799-E75A-7F5016A8C036}"/>
              </a:ext>
            </a:extLst>
          </p:cNvPr>
          <p:cNvSpPr/>
          <p:nvPr/>
        </p:nvSpPr>
        <p:spPr>
          <a:xfrm>
            <a:off x="3701157" y="16011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0F705DE-6CA7-1097-796A-DEBB60F2F2E9}"/>
              </a:ext>
            </a:extLst>
          </p:cNvPr>
          <p:cNvSpPr txBox="1"/>
          <p:nvPr/>
        </p:nvSpPr>
        <p:spPr>
          <a:xfrm>
            <a:off x="4950145" y="1629242"/>
            <a:ext cx="2453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Pagamento elettronico </a:t>
            </a:r>
            <a:r>
              <a:rPr lang="it-IT" sz="1200" b="1" dirty="0"/>
              <a:t>NO CASH in Italia</a:t>
            </a:r>
          </a:p>
          <a:p>
            <a:endParaRPr lang="it-IT" sz="12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83E3D3-E2AC-ABCC-82ED-D59C911189BD}"/>
              </a:ext>
            </a:extLst>
          </p:cNvPr>
          <p:cNvSpPr txBox="1"/>
          <p:nvPr/>
        </p:nvSpPr>
        <p:spPr>
          <a:xfrm>
            <a:off x="2576085" y="2847732"/>
            <a:ext cx="5612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COSTO MAX </a:t>
            </a:r>
            <a:r>
              <a:rPr lang="it-IT" sz="1200" dirty="0"/>
              <a:t>Italia € 80 al g / Estero € 100 al g</a:t>
            </a:r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11996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ENARAL LAYOUTS">
  <a:themeElements>
    <a:clrScheme name="Personalizzato 15">
      <a:dk1>
        <a:srgbClr val="0A091B"/>
      </a:dk1>
      <a:lt1>
        <a:srgbClr val="FFFFFF"/>
      </a:lt1>
      <a:dk2>
        <a:srgbClr val="858591"/>
      </a:dk2>
      <a:lt2>
        <a:srgbClr val="FFFFFF"/>
      </a:lt2>
      <a:accent1>
        <a:srgbClr val="1166B3"/>
      </a:accent1>
      <a:accent2>
        <a:srgbClr val="C0C0C8"/>
      </a:accent2>
      <a:accent3>
        <a:srgbClr val="1166B3"/>
      </a:accent3>
      <a:accent4>
        <a:srgbClr val="1166B3"/>
      </a:accent4>
      <a:accent5>
        <a:srgbClr val="1166B3"/>
      </a:accent5>
      <a:accent6>
        <a:srgbClr val="00B0F0"/>
      </a:accent6>
      <a:hlink>
        <a:srgbClr val="0084B4"/>
      </a:hlink>
      <a:folHlink>
        <a:srgbClr val="5CD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ENARAL LAYOUTS">
  <a:themeElements>
    <a:clrScheme name="Personalizzato 15">
      <a:dk1>
        <a:srgbClr val="0A091B"/>
      </a:dk1>
      <a:lt1>
        <a:srgbClr val="FFFFFF"/>
      </a:lt1>
      <a:dk2>
        <a:srgbClr val="858591"/>
      </a:dk2>
      <a:lt2>
        <a:srgbClr val="FFFFFF"/>
      </a:lt2>
      <a:accent1>
        <a:srgbClr val="1166B3"/>
      </a:accent1>
      <a:accent2>
        <a:srgbClr val="C0C0C8"/>
      </a:accent2>
      <a:accent3>
        <a:srgbClr val="1166B3"/>
      </a:accent3>
      <a:accent4>
        <a:srgbClr val="1166B3"/>
      </a:accent4>
      <a:accent5>
        <a:srgbClr val="1166B3"/>
      </a:accent5>
      <a:accent6>
        <a:srgbClr val="00B0F0"/>
      </a:accent6>
      <a:hlink>
        <a:srgbClr val="0084B4"/>
      </a:hlink>
      <a:folHlink>
        <a:srgbClr val="5CD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513</Words>
  <Application>Microsoft Office PowerPoint</Application>
  <PresentationFormat>Presentazione su schermo (16:9)</PresentationFormat>
  <Paragraphs>75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Roboto</vt:lpstr>
      <vt:lpstr>Simple Light</vt:lpstr>
      <vt:lpstr>GENARAL LAYOUTS</vt:lpstr>
      <vt:lpstr>GENARAL LAYOUTS</vt:lpstr>
      <vt:lpstr>Presentazione standard di PowerPoint</vt:lpstr>
      <vt:lpstr>USCITE PER SERVIZIO (Art. 2 Comma 3 Regolamento Missioni)</vt:lpstr>
      <vt:lpstr>MISSIONI SELF (Art. 3 Regolamento Missioni)</vt:lpstr>
      <vt:lpstr>DURATA MISSIONE (Art. 5 Comma 1 Regolamento Missioni)</vt:lpstr>
      <vt:lpstr>SEDE PARTENZA MISSIONE (Art. 5 Comma 2 Regolamento Missioni)</vt:lpstr>
      <vt:lpstr>TRASPORTI (Art. 7 Regolamento Missioni)</vt:lpstr>
      <vt:lpstr>ALLOGGIO (Art. 9 Regolamento Missioni)</vt:lpstr>
      <vt:lpstr>VITTO (Art. 9 Regolamento Missioni)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Veronica Giordani</dc:creator>
  <cp:lastModifiedBy>Veronica Giordani</cp:lastModifiedBy>
  <cp:revision>41</cp:revision>
  <cp:lastPrinted>2023-12-13T08:42:12Z</cp:lastPrinted>
  <dcterms:modified xsi:type="dcterms:W3CDTF">2026-02-04T13:53:12Z</dcterms:modified>
</cp:coreProperties>
</file>